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7EDC07-A45E-4790-97C1-F11830F4B44A}">
  <a:tblStyle styleId="{037EDC07-A45E-4790-97C1-F11830F4B44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hyperlink" Target="https://docs.google.com/presentation/d/1bumI-GE5IEnd6ti-8NWIGykwJG8rXDC2K2hJxVQCRqk/view" TargetMode="External"/><Relationship Id="rId10" Type="http://schemas.openxmlformats.org/officeDocument/2006/relationships/hyperlink" Target="https://docs.google.com/presentation/d/1LFugR-0-AmQw1E7j8VnXZdVXKgXZ4mGbgTR1aPxKdZg/view" TargetMode="External"/><Relationship Id="rId12" Type="http://schemas.openxmlformats.org/officeDocument/2006/relationships/image" Target="../media/image1.png"/><Relationship Id="rId9" Type="http://schemas.openxmlformats.org/officeDocument/2006/relationships/hyperlink" Target="https://docs.google.com/presentation/d/1SRXJ5ZM0pXkug4-onESZx2pi3saXj7mZjJo3bIjXKns/view" TargetMode="External"/><Relationship Id="rId5" Type="http://schemas.openxmlformats.org/officeDocument/2006/relationships/hyperlink" Target="https://docs.google.com/presentation/d/1bumI-GE5IEnd6ti-8NWIGykwJG8rXDC2K2hJxVQCRqk/view" TargetMode="External"/><Relationship Id="rId6" Type="http://schemas.openxmlformats.org/officeDocument/2006/relationships/hyperlink" Target="https://docs.google.com/presentation/d/1nTNtDJodxMyKUeWFDfOrTql3-yv0JWNnPnRh0ChgG9Q/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AJ54odWcqaoCyQn0ooR1rj3zNH9BXcAcF4dDRioyFe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youtu.be/02TbTARYGlE?si=yN2lv6j4O30vGQ5m" TargetMode="External"/><Relationship Id="rId5" Type="http://schemas.openxmlformats.org/officeDocument/2006/relationships/hyperlink" Target="https://docs.google.com/presentation/d/1nTNtDJodxMyKUeWFDfOrTql3-yv0JWNnPnRh0ChgG9Q/view"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{037EDC07-A45E-4790-97C1-F11830F4B44A}</a:tableStyleId>
              </a:tblPr>
              <a:tblGrid>
                <a:gridCol w="1268650"/>
                <a:gridCol w="3930825"/>
                <a:gridCol w="3854550"/>
              </a:tblGrid>
              <a:tr h="36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7: Chronology</a:t>
                      </a:r>
                      <a:endParaRPr b="1" sz="1300">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timelines shape historical understanding?</a:t>
                      </a:r>
                      <a:endParaRPr sz="1200">
                        <a:solidFill>
                          <a:schemeClr val="dk1"/>
                        </a:solidFill>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Chronology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Chronology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1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Chronology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3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645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A simple, yet critical, tool of historians is the trusty timeline. Students will apply some of the ways that historians extend chronological reasoning into causation and continuity and change over time through timelines. Use the </a:t>
                      </a:r>
                      <a:r>
                        <a:rPr lang="en" sz="1200" u="sng">
                          <a:solidFill>
                            <a:schemeClr val="hlink"/>
                          </a:solidFill>
                          <a:latin typeface="Inter"/>
                          <a:ea typeface="Inter"/>
                          <a:cs typeface="Inter"/>
                          <a:sym typeface="Inter"/>
                          <a:hlinkClick r:id="rId11"/>
                        </a:rPr>
                        <a:t>Chronology Presentation</a:t>
                      </a:r>
                      <a:r>
                        <a:rPr lang="en" sz="1200">
                          <a:latin typeface="Inter"/>
                          <a:ea typeface="Inter"/>
                          <a:cs typeface="Inter"/>
                          <a:sym typeface="Inter"/>
                        </a:rPr>
                        <a:t> to conduct a whole-class creation of someone’s day today.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16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Project Chronology presentation and go over supporting question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Choose a student (or teacher) to fill in the daily timeline on the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 a class, have students think through the causes of events, changes between events, and continuities within events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building of the timeline as appropriate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Brainstorm identifiable causes, changes, and continuities on the timeline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{037EDC07-A45E-4790-97C1-F11830F4B44A}</a:tableStyleId>
              </a:tblPr>
              <a:tblGrid>
                <a:gridCol w="1291025"/>
                <a:gridCol w="3852550"/>
                <a:gridCol w="3910450"/>
              </a:tblGrid>
              <a:tr h="3820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Chronology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81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now apply this method to their own lives. In a way, this is a student origin story (If desired, play Thinking Nation’s </a:t>
                      </a:r>
                      <a:r>
                        <a:rPr lang="en" sz="1200" u="sng">
                          <a:solidFill>
                            <a:schemeClr val="hlink"/>
                          </a:solidFill>
                          <a:latin typeface="Inter"/>
                          <a:ea typeface="Inter"/>
                          <a:cs typeface="Inter"/>
                          <a:sym typeface="Inter"/>
                          <a:hlinkClick r:id="rId4"/>
                        </a:rPr>
                        <a:t>Causation video</a:t>
                      </a:r>
                      <a:r>
                        <a:rPr lang="en" sz="1200">
                          <a:solidFill>
                            <a:schemeClr val="dk1"/>
                          </a:solidFill>
                          <a:latin typeface="Inter"/>
                          <a:ea typeface="Inter"/>
                          <a:cs typeface="Inter"/>
                          <a:sym typeface="Inter"/>
                        </a:rPr>
                        <a:t> here. It is a helpful introduction to this way of thinking). Students will begin by filling in some details about their personality traits, interests, and skills. Then they will fill in 7 life events. This will be completed on page 1 of the </a:t>
                      </a:r>
                      <a:r>
                        <a:rPr lang="en" sz="1200" u="sng">
                          <a:solidFill>
                            <a:schemeClr val="hlink"/>
                          </a:solidFill>
                          <a:latin typeface="Inter"/>
                          <a:ea typeface="Inter"/>
                          <a:cs typeface="Inter"/>
                          <a:sym typeface="Inter"/>
                          <a:hlinkClick r:id="rId5"/>
                        </a:rPr>
                        <a:t>Chronology Student Worksheet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272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and direct students to page 1 of student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write as much as they can about themselves for each of the 3 categories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they think through 7 events that led to some of the personal qualities they wrote in the table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as much as possible about personal qualities in each category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the origin story that made those qualities true and identify 7 life events that shaped them. Write and date events in timeline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52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As the Frayer Do First quote suggests, chronological reasoning is a means to an end to deeper historical thinking skills such as causation and continuity and change over time. The reflection </a:t>
                      </a:r>
                      <a:r>
                        <a:rPr lang="en" sz="1200">
                          <a:latin typeface="Inter"/>
                          <a:ea typeface="Inter"/>
                          <a:cs typeface="Inter"/>
                          <a:sym typeface="Inter"/>
                        </a:rPr>
                        <a:t>activity</a:t>
                      </a:r>
                      <a:r>
                        <a:rPr lang="en" sz="1200">
                          <a:latin typeface="Inter"/>
                          <a:ea typeface="Inter"/>
                          <a:cs typeface="Inter"/>
                          <a:sym typeface="Inter"/>
                        </a:rPr>
                        <a:t> is designed to help students consider how think through each of these skills when using a timeline.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325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materials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the brief timelines description and introduction to causation and continuity and change over time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they reflect on their origin story, the causal events, and the changes and continuities that were apparent within the timeline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Bring the reflection back to the study of history through the final reflection question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about timelines, causation, and continuity and change over time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Reflect on personal origin story through the historical thinking skills of causation and continuity and change over time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Make connections to the broader study of history by considering the limited nature of timelines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{037EDC07-A45E-4790-97C1-F11830F4B44A}</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Chronology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a:t>
                      </a:r>
                      <a:r>
                        <a:rPr lang="en" sz="1200">
                          <a:solidFill>
                            <a:srgbClr val="000000"/>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